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66" r:id="rId3"/>
    <p:sldId id="3571" r:id="rId4"/>
    <p:sldId id="3579" r:id="rId5"/>
    <p:sldId id="3582" r:id="rId6"/>
    <p:sldId id="3584" r:id="rId7"/>
    <p:sldId id="3553" r:id="rId8"/>
    <p:sldId id="3583" r:id="rId9"/>
    <p:sldId id="3557" r:id="rId10"/>
    <p:sldId id="3585" r:id="rId11"/>
    <p:sldId id="3586" r:id="rId12"/>
    <p:sldId id="285" r:id="rId13"/>
    <p:sldId id="3590" r:id="rId14"/>
    <p:sldId id="3587" r:id="rId15"/>
    <p:sldId id="265" r:id="rId16"/>
    <p:sldId id="284" r:id="rId17"/>
    <p:sldId id="286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C01" initials="P" lastIdx="1" clrIdx="0">
    <p:extLst>
      <p:ext uri="{19B8F6BF-5375-455C-9EA6-DF929625EA0E}">
        <p15:presenceInfo xmlns:p15="http://schemas.microsoft.com/office/powerpoint/2012/main" userId="PHC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2ADD1"/>
    <a:srgbClr val="00C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1967" autoAdjust="0"/>
  </p:normalViewPr>
  <p:slideViewPr>
    <p:cSldViewPr snapToGrid="0" showGuides="1">
      <p:cViewPr varScale="1">
        <p:scale>
          <a:sx n="60" d="100"/>
          <a:sy n="60" d="100"/>
        </p:scale>
        <p:origin x="5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CB35D-EFA5-4414-A4D9-01F18BD6A0E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16A1-BF60-42C7-BB33-8D81D5ACF7F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8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file:///C:/Users/User/Downloads/WHO%20Tuberculosis%20report%202023%20(2).pdf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7E8926-7BE5-46BF-97C3-A1880CBADB36}" type="slidenum">
              <a:rPr kumimoji="0" lang="ru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2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https://www.phc.org.ua/sites/default/files/users/user90/Rekomendaciji_destygmatyzacija_TB_2023.pdf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FB10-688A-47A5-AE52-BD53E393D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1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E8926-7BE5-46BF-97C3-A1880CBADB36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433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епідемія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перевищення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звичайного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захворюваності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поширеності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певної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хвороби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серед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населення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певній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території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короткий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проміжок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часу за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критеріями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характерними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цієї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хвороби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встановлені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центральним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органом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виконавчої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забезпечує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реалізує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державну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політику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охорони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здоров'я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E8926-7BE5-46BF-97C3-A1880CBADB36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423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03CC-BC19-4217-A900-9B3FCD0E8B3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722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16A1-BF60-42C7-BB33-8D81D5ACF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03CC-BC19-4217-A900-9B3FCD0E8B3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20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C16A1-BF60-42C7-BB33-8D81D5ACF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1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003CC-BC19-4217-A900-9B3FCD0E8B30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855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https://currents.plos.org/outbreaks/article/the-contribution-of-badger-to-cattle-tb-incidence-in-high-cattle-incidence-areas/</a:t>
            </a:r>
            <a:endParaRPr lang="ru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16A1-BF60-42C7-BB33-8D81D5ACF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3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96AE2-E11E-E3F4-519A-10890C1A1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1C87A49-3A69-31F2-0229-2FD98A4D6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C6C2B5-E7A8-302C-DD5A-9E8DEA78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E0A5D3-90A8-9E86-DEAA-4C3F5231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0C05BF-8DEB-43E8-F70F-D04D72DF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99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2B39A-F21F-6358-668D-C21A72C7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8A2463-326E-5672-00C4-734A0FB23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A2AAF3-629D-2F9A-95CB-5BB3980EF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3CCAFE-270F-AB95-57C2-D18C8CE5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4BA64F-1A1B-FFF6-03D5-80BCE5A5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68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C61136B-6163-63F9-86E0-DB04B2788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6A644AE-A29C-CF54-92B2-E4140A828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7D8C43-87EA-EACE-326C-7AE1A9DE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FCDF81-34D0-D2BF-F1F6-D0C700F5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F57DF8-9018-5F94-BDE6-76FDD112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45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906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5" y="1441841"/>
            <a:ext cx="11550595" cy="366425"/>
          </a:xfrm>
          <a:prstGeom prst="rect">
            <a:avLst/>
          </a:prstGeom>
        </p:spPr>
        <p:txBody>
          <a:bodyPr lIns="91426" tIns="45718" rIns="91426" bIns="45718"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741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95C20-F580-CECD-5AD4-2BD72602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32CD6C-9B66-20DA-5C58-F9B61FEC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B32569-A11A-9A75-1453-0B9D6317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942931-3B25-D34E-FE38-2C53AC5F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663B09-DC24-8853-38F8-C3C0EF9D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01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3097B-E06A-B8F6-D443-300ABC77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09118D-41B4-3594-267F-43D926DBE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2EFFBE-4F4F-CBDD-BB26-3FDC539D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3753FA-CA34-4274-185A-D682DD31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933E7B-6CD7-F1D0-CA0E-F795E079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46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DE910-42D3-2BA3-706C-97E05C7B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474013-6717-816C-EAD8-4EA5DA914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BC44DBD-C08F-219E-D184-58DF24182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2E2892-7A96-BAF1-5276-AA1025E5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B703C4-AF4C-9EC5-C9EF-2E9484C37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D95D3D2-CDA3-44C8-333C-745F1A55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546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17CCB-639F-2DBE-0E08-F9692B82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0D4D82-39B1-DF70-8EA2-56124FE1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231D36-5340-60F4-B018-36236B0BF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8EDEAFC-8489-10E7-484A-50DC81F52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927EB16-250C-8A51-83ED-F2F52223D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5C0486B-AEB1-361F-605B-DF664F6E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65F02D2-6B4D-9F17-D64D-195358AD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1698E76-4314-FDF1-6284-853FC907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85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53CF4-8605-CDF3-ED40-BB768218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DE02DD3-D996-AD2C-F225-07EE7A13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132B257-B8E7-E317-0208-297FAD02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FF1843F-C82C-7102-C947-2E9A4329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09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1AAB873-29C9-B5EE-6B5D-A4D486BA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DC73A3-061C-2C81-1B4B-3D3B9B08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92664BE-8FD9-8133-D092-241BFEC27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5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C12D3-704F-3502-6F2A-129792B9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E3AA0A-D7E7-AD9B-3189-374F4F5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1B022A6-330F-A739-CBB5-FCB0A3C74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269117-EF01-9F8B-056B-5F3080DB9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80F193-62DA-DF37-168F-09B136E3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B0A94F3-8304-DFC3-3A92-B7936692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80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286E5-43C8-E6EF-985F-15299AF7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FC1908F-97BA-94F1-0CAF-CCDC4DEA7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ED9205-D241-28D5-2990-E7AEDF9CB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7AFF2A-8CDF-8CD5-4516-365E60C2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361016-4ADD-B15A-5E9E-43719B94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F8EEBC-131E-DB66-00F3-936335B6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902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FC9C05-DAF2-978D-3F74-BB41FA0A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977237-A1F0-B315-CB51-4A15DBE05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300AA9-FE57-8498-266A-BDA08880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828E-4360-425E-807E-74ECB1BC101E}" type="datetimeFigureOut">
              <a:rPr lang="uk-UA" smtClean="0"/>
              <a:t>04.03.2024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0FF01B-A478-4066-BAB9-45608E75D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6C7433-72E6-67DD-778E-2B3F835C4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28A1-CDFD-4CAA-B9E1-D0B411486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2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hc.org.ua/sites/default/files/users/user92/%D0%86%D0%BD%D1%84%D0%BE%D1%80%D0%BC%D0%B0%D1%86%D1%96%D0%B9%D0%BD%D0%B0%20%D1%81%D1%82%D1%80%D0%B0%D1%82%D0%B5%D0%B3%D1%96%D1%8F.pdf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98F001-FF5C-1E9B-3D08-CF5E8CDB24CB}"/>
              </a:ext>
            </a:extLst>
          </p:cNvPr>
          <p:cNvSpPr txBox="1"/>
          <p:nvPr/>
        </p:nvSpPr>
        <p:spPr>
          <a:xfrm>
            <a:off x="786942" y="5057211"/>
            <a:ext cx="8511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Терлеєва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відділу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протидії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туберкульозу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C0ECD-E6F1-A979-4500-F0CC29479070}"/>
              </a:ext>
            </a:extLst>
          </p:cNvPr>
          <p:cNvSpPr txBox="1"/>
          <p:nvPr/>
        </p:nvSpPr>
        <p:spPr>
          <a:xfrm>
            <a:off x="396948" y="2579274"/>
            <a:ext cx="11224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МІСЯЦЬ ПОДОЛАННЯ ТУБЕРКУЛЬОЗУ:                                             РОЛЬ ЦЕНТРІВ КОНТРОЛЮ ТА ПРОФІЛАКТИКИ ХВОРОБ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438CB2-2BB8-D7A5-F4EB-EB0CEC656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1" t="41411"/>
          <a:stretch/>
        </p:blipFill>
        <p:spPr>
          <a:xfrm>
            <a:off x="0" y="-10176"/>
            <a:ext cx="1573884" cy="9587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BA015E-5ED8-9FA6-0E1F-19E110B238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7" y="344688"/>
            <a:ext cx="1111628" cy="12303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97B057-9479-0A65-3C50-F7BD66BF248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74" y="652668"/>
            <a:ext cx="2520000" cy="8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9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CE10F2-A8C8-4834-A135-962B4C47533D}"/>
              </a:ext>
            </a:extLst>
          </p:cNvPr>
          <p:cNvPicPr/>
          <p:nvPr/>
        </p:nvPicPr>
        <p:blipFill rotWithShape="1">
          <a:blip r:embed="rId2"/>
          <a:srcRect t="11462"/>
          <a:stretch/>
        </p:blipFill>
        <p:spPr>
          <a:xfrm>
            <a:off x="1821711" y="1536523"/>
            <a:ext cx="8846288" cy="46409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1863E7-4F5C-4648-81FE-C58C418796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9" y="237999"/>
            <a:ext cx="1976411" cy="675930"/>
          </a:xfrm>
          <a:prstGeom prst="rect">
            <a:avLst/>
          </a:prstGeom>
        </p:spPr>
      </p:pic>
      <p:sp>
        <p:nvSpPr>
          <p:cNvPr id="4" name="Google Shape;294;p28">
            <a:extLst>
              <a:ext uri="{FF2B5EF4-FFF2-40B4-BE49-F238E27FC236}">
                <a16:creationId xmlns:a16="http://schemas.microsoft.com/office/drawing/2014/main" id="{AB721BD3-0E89-4210-A47F-BF4A90760B81}"/>
              </a:ext>
            </a:extLst>
          </p:cNvPr>
          <p:cNvSpPr/>
          <p:nvPr/>
        </p:nvSpPr>
        <p:spPr>
          <a:xfrm>
            <a:off x="2681193" y="1142512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40D2EF9-A277-46C8-8751-5FBD4BAE6CC2}"/>
              </a:ext>
            </a:extLst>
          </p:cNvPr>
          <p:cNvSpPr/>
          <p:nvPr/>
        </p:nvSpPr>
        <p:spPr>
          <a:xfrm>
            <a:off x="2558902" y="252714"/>
            <a:ext cx="9280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ОХОПЛЕННЯ СКРИНІНГОМ НА ТБ КОНТАКТІВ З ПАЦІЄНТАМИ З БАКТЕРІОЛОГІЧНО ПІДТВЕРДЖЕНИМ, 2023</a:t>
            </a:r>
            <a:endParaRPr lang="ru-UA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9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1863E7-4F5C-4648-81FE-C58C418796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9" y="237999"/>
            <a:ext cx="1976411" cy="6759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52AA43-9F77-427E-8D2B-ED89FB85BBE9}"/>
              </a:ext>
            </a:extLst>
          </p:cNvPr>
          <p:cNvPicPr/>
          <p:nvPr/>
        </p:nvPicPr>
        <p:blipFill rotWithShape="1">
          <a:blip r:embed="rId3"/>
          <a:srcRect t="8325"/>
          <a:stretch/>
        </p:blipFill>
        <p:spPr>
          <a:xfrm>
            <a:off x="1850066" y="1506210"/>
            <a:ext cx="9016408" cy="4922405"/>
          </a:xfrm>
          <a:prstGeom prst="rect">
            <a:avLst/>
          </a:prstGeom>
        </p:spPr>
      </p:pic>
      <p:sp>
        <p:nvSpPr>
          <p:cNvPr id="6" name="Google Shape;294;p28">
            <a:extLst>
              <a:ext uri="{FF2B5EF4-FFF2-40B4-BE49-F238E27FC236}">
                <a16:creationId xmlns:a16="http://schemas.microsoft.com/office/drawing/2014/main" id="{2CA27E61-8D57-497C-BA25-DC86F12DC839}"/>
              </a:ext>
            </a:extLst>
          </p:cNvPr>
          <p:cNvSpPr/>
          <p:nvPr/>
        </p:nvSpPr>
        <p:spPr>
          <a:xfrm>
            <a:off x="2649296" y="1151428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162DE9E-E1D3-423C-AE00-A92F68EF7E6B}"/>
              </a:ext>
            </a:extLst>
          </p:cNvPr>
          <p:cNvSpPr/>
          <p:nvPr/>
        </p:nvSpPr>
        <p:spPr>
          <a:xfrm>
            <a:off x="2649296" y="267598"/>
            <a:ext cx="8217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ВІДСОТОК ОХОПЛЕННЯ ПРОФІЛАКТИЧНИМ ЛІКУВАННЯМ КОНТАКТІВ У 2023 РОЦІ</a:t>
            </a:r>
            <a:endParaRPr lang="ru-UA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1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86D698-916B-2990-FBE1-879F459E48B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944" y="239855"/>
            <a:ext cx="1282267" cy="1419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86210D-4172-CE20-918D-D7F93ABEC6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54" y="1971487"/>
            <a:ext cx="1874208" cy="198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7E5B57-9D0F-A94E-B63C-E534CB7D51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41722"/>
          <a:stretch/>
        </p:blipFill>
        <p:spPr>
          <a:xfrm rot="10800000">
            <a:off x="10288944" y="5701288"/>
            <a:ext cx="1903056" cy="1156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357F0-7644-1B5A-7AC4-0B2669D0D35E}"/>
              </a:ext>
            </a:extLst>
          </p:cNvPr>
          <p:cNvSpPr txBox="1"/>
          <p:nvPr/>
        </p:nvSpPr>
        <p:spPr>
          <a:xfrm>
            <a:off x="-188895" y="458702"/>
            <a:ext cx="821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З ІК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0F94EE-484F-F3C5-80E3-C74CA44E68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4" b="57814"/>
          <a:stretch/>
        </p:blipFill>
        <p:spPr>
          <a:xfrm>
            <a:off x="0" y="5800725"/>
            <a:ext cx="2867432" cy="1057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70097" y="1689329"/>
            <a:ext cx="6570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осідання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крапельних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ядер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відтворення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інфекційного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аерозолю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тому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дезінфекція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поверхонь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заходом ІК ТБ. 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Очищення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дезінфекція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поверхонь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зонах догляду за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пацієнтами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частиною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місцях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людей з ТБ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щоденне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вологе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прибирання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метою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запиленості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сухості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тривалішому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перебуванню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інфекційного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аерозолю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зваженому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 потреби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зволожувачі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ВСЕ. ХЛОР НЕ ВИКОРИСТОВУЄМО, ДЕЗКАМЕРУ НЕ ЗАСТОСОВУЄМО ВДОМА У ХВОРОГО. </a:t>
            </a:r>
          </a:p>
          <a:p>
            <a:endParaRPr lang="en-US" b="1" dirty="0">
              <a:solidFill>
                <a:srgbClr val="2B9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5825" t="21755" r="7982" b="4468"/>
          <a:stretch/>
        </p:blipFill>
        <p:spPr>
          <a:xfrm>
            <a:off x="8031055" y="2503356"/>
            <a:ext cx="3743498" cy="18024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323A361D-EBE2-438D-8059-7C78A4F48B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549" y="1350335"/>
            <a:ext cx="11626751" cy="457931"/>
          </a:xfrm>
        </p:spPr>
        <p:txBody>
          <a:bodyPr>
            <a:normAutofit/>
          </a:bodyPr>
          <a:lstStyle/>
          <a:p>
            <a:endParaRPr lang="ru-UA"/>
          </a:p>
        </p:txBody>
      </p:sp>
      <p:sp>
        <p:nvSpPr>
          <p:cNvPr id="11" name="Google Shape;294;p28">
            <a:extLst>
              <a:ext uri="{FF2B5EF4-FFF2-40B4-BE49-F238E27FC236}">
                <a16:creationId xmlns:a16="http://schemas.microsoft.com/office/drawing/2014/main" id="{3528A1B2-D031-4879-B846-56E035C6286C}"/>
              </a:ext>
            </a:extLst>
          </p:cNvPr>
          <p:cNvSpPr/>
          <p:nvPr/>
        </p:nvSpPr>
        <p:spPr>
          <a:xfrm>
            <a:off x="2776887" y="1044973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40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F65FE1FF-A0A6-2ABD-BF37-832006A5DA7C}"/>
              </a:ext>
            </a:extLst>
          </p:cNvPr>
          <p:cNvSpPr txBox="1">
            <a:spLocks/>
          </p:cNvSpPr>
          <p:nvPr/>
        </p:nvSpPr>
        <p:spPr>
          <a:xfrm>
            <a:off x="2639081" y="521828"/>
            <a:ext cx="7836524" cy="57606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1C43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ПОКАЗАННЯ ДО ГОСПІТАЛІЗАЦІЇ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6EB890-5B41-B37D-F9F8-DA1306B39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04664"/>
            <a:ext cx="1981434" cy="6982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6C9D96-E154-4DA9-97EA-137580876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72127" y="4494882"/>
            <a:ext cx="1253741" cy="22283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3EBCE1-FA72-4CED-B26B-96BB44549C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29" y="138421"/>
            <a:ext cx="1282267" cy="1419225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61EE163-F689-4015-9CE6-064F9F345AEE}"/>
              </a:ext>
            </a:extLst>
          </p:cNvPr>
          <p:cNvSpPr/>
          <p:nvPr/>
        </p:nvSpPr>
        <p:spPr>
          <a:xfrm>
            <a:off x="767408" y="1844824"/>
            <a:ext cx="842493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Ускладнені</a:t>
            </a:r>
            <a:r>
              <a:rPr lang="uk-UA" sz="1600" dirty="0"/>
              <a:t> </a:t>
            </a:r>
            <a:r>
              <a:rPr lang="uk-UA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 ТБ</a:t>
            </a:r>
          </a:p>
          <a:p>
            <a:pPr algn="l">
              <a:spcBef>
                <a:spcPts val="0"/>
              </a:spcBef>
            </a:pPr>
            <a:endParaRPr lang="uk-UA" sz="1600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Тяжкий клінічний стан пацієнта</a:t>
            </a:r>
          </a:p>
          <a:p>
            <a:pPr algn="l">
              <a:spcBef>
                <a:spcPts val="0"/>
              </a:spcBef>
            </a:pPr>
            <a:endParaRPr lang="uk-UA" sz="1600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Стан, пов'язаний із супутнім захворюванням, що </a:t>
            </a:r>
            <a:r>
              <a:rPr lang="uk-UA" sz="16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виникло</a:t>
            </a:r>
            <a:r>
              <a:rPr lang="uk-UA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загострилося на тлі ТБ, становить загрозу для життя та/або здоров’я пацієнта і не підлягає лікуванню в амбулаторних умовах</a:t>
            </a:r>
          </a:p>
          <a:p>
            <a:pPr algn="l">
              <a:spcBef>
                <a:spcPts val="0"/>
              </a:spcBef>
            </a:pPr>
            <a:endParaRPr lang="uk-UA" sz="1600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Виражені побічні реакції на АМБП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Хірургічне</a:t>
            </a:r>
            <a:r>
              <a:rPr lang="ru-RU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лікування</a:t>
            </a:r>
            <a:r>
              <a:rPr lang="ru-RU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 </a:t>
            </a:r>
            <a:r>
              <a:rPr lang="ru-RU" sz="16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неефективності</a:t>
            </a:r>
            <a:r>
              <a:rPr lang="ru-RU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консервативного </a:t>
            </a:r>
            <a:r>
              <a:rPr lang="ru-RU" sz="16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лікування</a:t>
            </a:r>
            <a:endParaRPr lang="ru-RU" sz="1600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uk-UA" sz="16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Легеневий ТБ з позитивним результатом дослідження мазка мокротиння методом бактеріоскопії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uk-UA" sz="1600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uk-UA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всіх інших випадках – лікування АМБУЛАТОРНЕ</a:t>
            </a:r>
            <a:r>
              <a:rPr lang="uk-UA" sz="1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2" name="Google Shape;294;p28">
            <a:extLst>
              <a:ext uri="{FF2B5EF4-FFF2-40B4-BE49-F238E27FC236}">
                <a16:creationId xmlns:a16="http://schemas.microsoft.com/office/drawing/2014/main" id="{C85F3FD7-45D1-4BCD-96A9-468A3125578D}"/>
              </a:ext>
            </a:extLst>
          </p:cNvPr>
          <p:cNvSpPr/>
          <p:nvPr/>
        </p:nvSpPr>
        <p:spPr>
          <a:xfrm>
            <a:off x="2711624" y="1090226"/>
            <a:ext cx="1800200" cy="45719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41303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DE89FEB3-6688-46E4-BA6A-A48F608EA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ru-UA"/>
          </a:p>
        </p:txBody>
      </p:sp>
      <p:pic>
        <p:nvPicPr>
          <p:cNvPr id="2050" name="Picture 2" descr="Барсук Дальневосточный">
            <a:extLst>
              <a:ext uri="{FF2B5EF4-FFF2-40B4-BE49-F238E27FC236}">
                <a16:creationId xmlns:a16="http://schemas.microsoft.com/office/drawing/2014/main" id="{17B2FDF6-9634-4A39-A009-895D8F31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2419"/>
            <a:ext cx="12192000" cy="81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361B80-C7A5-4D36-8CF3-0410F0450A5C}"/>
              </a:ext>
            </a:extLst>
          </p:cNvPr>
          <p:cNvSpPr txBox="1"/>
          <p:nvPr/>
        </p:nvSpPr>
        <p:spPr>
          <a:xfrm>
            <a:off x="464888" y="5638331"/>
            <a:ext cx="612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highlight>
                  <a:srgbClr val="000000"/>
                </a:highlight>
              </a:rPr>
              <a:t>БОРСУКИ ХВОРІЮТЬ НА ТУБЕРКУЛЬОЗ, </a:t>
            </a:r>
          </a:p>
          <a:p>
            <a:r>
              <a:rPr lang="uk-UA" sz="2400" dirty="0">
                <a:solidFill>
                  <a:schemeClr val="bg1"/>
                </a:solidFill>
                <a:highlight>
                  <a:srgbClr val="000000"/>
                </a:highlight>
              </a:rPr>
              <a:t>А НАРОДНІ МЕТОДИ БЕЗСИЛІ У ЛІКУВАННІ ТУБЕРКУЛЬОЗУ</a:t>
            </a:r>
            <a:endParaRPr lang="ru-UA" sz="24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6085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86D698-916B-2990-FBE1-879F459E48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59" y="523875"/>
            <a:ext cx="1282267" cy="14192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0F94EE-484F-F3C5-80E3-C74CA44E68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4" b="57814"/>
          <a:stretch/>
        </p:blipFill>
        <p:spPr>
          <a:xfrm>
            <a:off x="0" y="5800725"/>
            <a:ext cx="2867432" cy="10572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86210D-4172-CE20-918D-D7F93ABEC6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6" y="252329"/>
            <a:ext cx="1642637" cy="17353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7E5B57-9D0F-A94E-B63C-E534CB7D51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2" t="41722"/>
          <a:stretch/>
        </p:blipFill>
        <p:spPr>
          <a:xfrm rot="10800000">
            <a:off x="10288944" y="5701288"/>
            <a:ext cx="1903056" cy="1156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7357F0-7644-1B5A-7AC4-0B2669D0D35E}"/>
              </a:ext>
            </a:extLst>
          </p:cNvPr>
          <p:cNvSpPr txBox="1"/>
          <p:nvPr/>
        </p:nvSpPr>
        <p:spPr>
          <a:xfrm>
            <a:off x="302068" y="674742"/>
            <a:ext cx="781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КОМУНІКАЦІЯ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6C9B8-B46B-33EA-A626-89B731B00068}"/>
              </a:ext>
            </a:extLst>
          </p:cNvPr>
          <p:cNvSpPr txBox="1"/>
          <p:nvPr/>
        </p:nvSpPr>
        <p:spPr>
          <a:xfrm>
            <a:off x="2601103" y="6004349"/>
            <a:ext cx="78822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https://www.phc.org.ua/sites/default/files/users/user92/%D0%86%D0%BD%D1%84%D0%BE%D1%80%D0%BC%D0%B0%D1%86%D1%96%D0%B9%D0%BD%D0%B0%20%D1%81%D1%82%D1%80%D0%B0%D1%82%D0%B5%D0%B3%D1%96%D1%8F.pdf</a:t>
            </a:r>
            <a:r>
              <a:rPr lang="uk-UA" sz="1400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0BEE93-F2BE-1181-17D8-2E438C1F0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1181" y="278289"/>
            <a:ext cx="3856955" cy="5422999"/>
          </a:xfrm>
          <a:prstGeom prst="rect">
            <a:avLst/>
          </a:prstGeom>
          <a:ln>
            <a:solidFill>
              <a:srgbClr val="00999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Прямоугольник 6"/>
          <p:cNvSpPr/>
          <p:nvPr/>
        </p:nvSpPr>
        <p:spPr>
          <a:xfrm>
            <a:off x="1278596" y="2323883"/>
            <a:ext cx="6469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Звертають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себе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увагу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існуючі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забобони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хибні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твердження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пов’язані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ТБ. Так, з метою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профілактики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ТБ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респонденти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пропонували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вживати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натуральні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продукти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в тому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числі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часник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/цибулю,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солодкий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чай;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миття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рук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після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користування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мобільним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телефоном, 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прагнення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грішити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поширення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народних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засобів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як способу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лікування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ТБ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говорять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результати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медіамоніторингів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у 2021 та 2022 роках,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фіксують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періодичні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публікації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у ЗМІ 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інтернет-просторі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відповідних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матеріалів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.»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Google Shape;294;p28">
            <a:extLst>
              <a:ext uri="{FF2B5EF4-FFF2-40B4-BE49-F238E27FC236}">
                <a16:creationId xmlns:a16="http://schemas.microsoft.com/office/drawing/2014/main" id="{28B2FFAF-C757-415D-9BE4-68F96DA27267}"/>
              </a:ext>
            </a:extLst>
          </p:cNvPr>
          <p:cNvSpPr/>
          <p:nvPr/>
        </p:nvSpPr>
        <p:spPr>
          <a:xfrm>
            <a:off x="3159658" y="1298674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79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FFB59D3F-B6A7-4899-93F0-657692ED0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ru-UA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74713"/>
            <a:ext cx="7567613" cy="135255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ДЕСТИГМАТИЗУЮЧА ТЕРМІНОЛОГІЯ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041" t="20444" r="36020" b="65644"/>
          <a:stretch/>
        </p:blipFill>
        <p:spPr>
          <a:xfrm>
            <a:off x="324000" y="1892266"/>
            <a:ext cx="7173581" cy="2086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917" t="18221" r="35708" b="5111"/>
          <a:stretch/>
        </p:blipFill>
        <p:spPr>
          <a:xfrm>
            <a:off x="7300259" y="-53296"/>
            <a:ext cx="4891741" cy="6945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4266" y="46844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https://www.phc.org.ua/sites/default/files/users/user90/Rekomendaciji_destygmatyzacija_TB_2023.pdf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0F94EE-484F-F3C5-80E3-C74CA44E68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4" b="57814"/>
          <a:stretch/>
        </p:blipFill>
        <p:spPr>
          <a:xfrm>
            <a:off x="0" y="5800725"/>
            <a:ext cx="2867432" cy="105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3806" y="6113793"/>
            <a:ext cx="4420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КОЖНЕ СЛОВО МАЄ ЗНАЧЕННЯ!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9" name="Google Shape;294;p28">
            <a:extLst>
              <a:ext uri="{FF2B5EF4-FFF2-40B4-BE49-F238E27FC236}">
                <a16:creationId xmlns:a16="http://schemas.microsoft.com/office/drawing/2014/main" id="{D1C0B1BA-5E18-4E15-AE88-CE0F7DBCBC16}"/>
              </a:ext>
            </a:extLst>
          </p:cNvPr>
          <p:cNvSpPr/>
          <p:nvPr/>
        </p:nvSpPr>
        <p:spPr>
          <a:xfrm>
            <a:off x="1044299" y="2001894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061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114B5CF-826A-49B3-876A-71E28DCA84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7878" y="334869"/>
            <a:ext cx="6384897" cy="503332"/>
          </a:xfrm>
        </p:spPr>
        <p:txBody>
          <a:bodyPr/>
          <a:lstStyle/>
          <a:p>
            <a:r>
              <a:rPr lang="uk-UA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52"/>
            <a:ext cx="12192000" cy="6869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9788" y="3240764"/>
            <a:ext cx="4245220" cy="70788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en-US" sz="4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0" y="334869"/>
            <a:ext cx="2695862" cy="9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0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5AE68FC-DBE9-42D3-92F4-7AFD554852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4128" y="514437"/>
            <a:ext cx="11550595" cy="366425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ГЛОБАЛЬНИЙ КОНТЕКСТ ТБ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1A6CB-5579-43EA-91BC-709460768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82" y="0"/>
            <a:ext cx="4851319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066D216-6B69-41FB-9E69-32EAE91BDB7E}"/>
              </a:ext>
            </a:extLst>
          </p:cNvPr>
          <p:cNvSpPr/>
          <p:nvPr/>
        </p:nvSpPr>
        <p:spPr>
          <a:xfrm>
            <a:off x="688920" y="1484162"/>
            <a:ext cx="6617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ТБ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є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хворобою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якій можна запобігти і зазвичай вилікувати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Проте у 2022 році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туберкульоз був другим за популярністю у світі причиною смерті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після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майже вдвічі більше смертей через ВІЛ/СНІД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Більше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мільйонів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людей продовжують щороку хворіти на </a:t>
            </a:r>
            <a:r>
              <a:rPr lang="uk-UA" sz="1600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Рівень захворюваності на </a:t>
            </a:r>
            <a:r>
              <a:rPr lang="uk-UA" sz="1600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(нових випадків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100 тис.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населення за рік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зріс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3,9%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світі спостерігалося </a:t>
            </a:r>
            <a:r>
              <a:rPr kumimoji="0" lang="uk-UA" altLang="ru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значне відновлення виявлення </a:t>
            </a:r>
            <a:r>
              <a:rPr lang="uk-UA" altLang="ru-UA" sz="1600" b="1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</a:t>
            </a:r>
            <a:r>
              <a:rPr kumimoji="0" lang="uk-UA" altLang="ru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2022 році, після 2 роки збоїв, пов’язаних з COVID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році в усьому світі </a:t>
            </a:r>
            <a:r>
              <a:rPr lang="uk-UA" sz="1600" b="1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спричинив приблизно                            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1,30 мільйона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смертей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у тому числі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167 000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людей з ВІЛ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Необхідно покласти край глобальній епідемії </a:t>
            </a:r>
            <a:r>
              <a:rPr lang="uk-UA" sz="1600" b="1" dirty="0">
                <a:solidFill>
                  <a:srgbClr val="0041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 2030 року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ціль, яка була прийнята усіма державами-членами ООН і ВООЗ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D8922-B990-4C13-9027-94E622309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09535" r="60558" b="-71628"/>
          <a:stretch/>
        </p:blipFill>
        <p:spPr>
          <a:xfrm flipV="1">
            <a:off x="2761132" y="1003257"/>
            <a:ext cx="1530849" cy="39204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C8FF639-086B-4017-B36C-88E4CD237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UA" sz="18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00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5AE68FC-DBE9-42D3-92F4-7AFD554852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2537" y="453439"/>
            <a:ext cx="8254283" cy="707886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 ТУБЕРКУЛЬОЗУ НА ВИСОКОМУ ПОЛІТИЧНОМУ РІВНІ 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066D216-6B69-41FB-9E69-32EAE91BDB7E}"/>
              </a:ext>
            </a:extLst>
          </p:cNvPr>
          <p:cNvSpPr/>
          <p:nvPr/>
        </p:nvSpPr>
        <p:spPr>
          <a:xfrm>
            <a:off x="703137" y="2327248"/>
            <a:ext cx="6284660" cy="110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вересня  у м. Нью-Йорк (США)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відбулась вдруге після 2018 року 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Нарада високого рівня Генеральної </a:t>
            </a: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uk-UA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самблеї</a:t>
            </a: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ООН з питань боротьби з туберкульозом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де було представлено політичну 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декларацію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5D8922-B990-4C13-9027-94E622309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" r="86697" b="10141"/>
          <a:stretch/>
        </p:blipFill>
        <p:spPr>
          <a:xfrm flipV="1">
            <a:off x="2672022" y="1279216"/>
            <a:ext cx="1804831" cy="836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D7208C-AB95-45DE-9838-C3648026D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11" y="1490192"/>
            <a:ext cx="4299100" cy="23188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BE863FB-AACB-43C1-A472-F5E60074D29D}"/>
              </a:ext>
            </a:extLst>
          </p:cNvPr>
          <p:cNvSpPr/>
          <p:nvPr/>
        </p:nvSpPr>
        <p:spPr>
          <a:xfrm>
            <a:off x="703136" y="1560657"/>
            <a:ext cx="6284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рік </a:t>
            </a:r>
            <a:r>
              <a:rPr lang="uk-UA" sz="1600" dirty="0">
                <a:solidFill>
                  <a:srgbClr val="00418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1600" b="1" dirty="0">
                <a:solidFill>
                  <a:srgbClr val="00418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знаковим для всієї світової спільноти, яка працює у напрямку  подолання туберкульозу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71137A4-F2B1-40B1-99D3-FB9B665995A8}"/>
              </a:ext>
            </a:extLst>
          </p:cNvPr>
          <p:cNvSpPr/>
          <p:nvPr/>
        </p:nvSpPr>
        <p:spPr>
          <a:xfrm>
            <a:off x="703137" y="3602237"/>
            <a:ext cx="6654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600" dirty="0">
                <a:solidFill>
                  <a:srgbClr val="00418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«Розвиток науки, фінансів та інновацій, а також використання їхніх переваг для негайного припинення глобальної епідемії туберкульозу, зокрема, шляхом забезпечення справедливого доступу до профілактики, діагностики, лікування</a:t>
            </a:r>
            <a:r>
              <a:rPr lang="uk-UA" sz="1600" dirty="0">
                <a:solidFill>
                  <a:srgbClr val="F29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rgbClr val="00418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туберкульозу</a:t>
            </a:r>
            <a:r>
              <a:rPr lang="uk-UA" sz="1600" b="1" dirty="0">
                <a:solidFill>
                  <a:srgbClr val="004188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0DDF22-74FE-4CC2-90E7-642EAB2A6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20269" r="37037" b="13982"/>
          <a:stretch/>
        </p:blipFill>
        <p:spPr>
          <a:xfrm>
            <a:off x="7358011" y="4023787"/>
            <a:ext cx="4299100" cy="25252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DF7F61D-6D45-442F-B959-66D87E8A83EE}"/>
              </a:ext>
            </a:extLst>
          </p:cNvPr>
          <p:cNvSpPr/>
          <p:nvPr/>
        </p:nvSpPr>
        <p:spPr>
          <a:xfrm>
            <a:off x="703137" y="4917064"/>
            <a:ext cx="6654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декларації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-члени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зобов’язалися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вжити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всеосяжних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заходів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спрямованих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боротьбу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ТБ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супутніми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захворюваннями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економічні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детермінанти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епідемії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людської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гідності</a:t>
            </a:r>
            <a:endParaRPr lang="ru-UA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7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9AAA106A-4EA1-4BA1-89D6-7E4553E28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66" y="500666"/>
            <a:ext cx="9426017" cy="579473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СИТУАЦІЯ ЩОДО ЗАХВОРЮВАНОСТІ НА ТУБЕРКУЛЬОЗ</a:t>
            </a:r>
            <a:endParaRPr lang="ru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94;p28">
            <a:extLst>
              <a:ext uri="{FF2B5EF4-FFF2-40B4-BE49-F238E27FC236}">
                <a16:creationId xmlns:a16="http://schemas.microsoft.com/office/drawing/2014/main" id="{79910E02-F192-4950-ADA3-EE91B25B6AA4}"/>
              </a:ext>
            </a:extLst>
          </p:cNvPr>
          <p:cNvSpPr/>
          <p:nvPr/>
        </p:nvSpPr>
        <p:spPr bwMode="auto">
          <a:xfrm>
            <a:off x="2765654" y="1080139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E32E825-DD23-4AF2-A6C7-8FA23B275B59}"/>
              </a:ext>
            </a:extLst>
          </p:cNvPr>
          <p:cNvSpPr/>
          <p:nvPr/>
        </p:nvSpPr>
        <p:spPr>
          <a:xfrm>
            <a:off x="6624666" y="1415918"/>
            <a:ext cx="5115751" cy="539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даними ВООЗ останні кілька років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Україна досягла значного прогресу за індикаторами ВООЗ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2005 р. показники захворюваності ТБ та смертності від ТБ стабільно знижувалися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Середньорічне зниження захворюваності ТБ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останні п’ять років становило 4,1%, а смертності — 3,2%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Різке зниження захворюваності у 2020 р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порівнянні з 2019 р. (-30,5%) відбулося переважно через порушення надання рутинних послуг із охорони здоров’я під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 пандемії COVID-19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 такого зниження у 2020 р. частота повідомлення зросла на 5,2% у 2021 р.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2023 рік захворіло </a:t>
            </a:r>
            <a:r>
              <a:rPr lang="ru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9 852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людей або 48</a:t>
            </a:r>
            <a:r>
              <a:rPr lang="ru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тис нас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захворюваність зросла на  7 %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UA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C7230E5-C919-4A3E-9031-0CA8778BCB48}"/>
              </a:ext>
            </a:extLst>
          </p:cNvPr>
          <p:cNvSpPr/>
          <p:nvPr/>
        </p:nvSpPr>
        <p:spPr>
          <a:xfrm>
            <a:off x="772886" y="1415918"/>
            <a:ext cx="5323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accent2"/>
                </a:solidFill>
                <a:cs typeface="Arial" panose="020B0604020202020204" pitchFamily="34" charset="0"/>
              </a:rPr>
              <a:t>ЗАХВОРЮВАНІСТІЬ НА ТБ НА 100 ТИС. НАСЕЛЕННЯ ЗА 2023 РІК</a:t>
            </a:r>
            <a:endParaRPr lang="ru-UA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4CA952-35BE-4DA7-8E2E-67A134E45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75" b="4316"/>
          <a:stretch/>
        </p:blipFill>
        <p:spPr>
          <a:xfrm>
            <a:off x="244221" y="2059474"/>
            <a:ext cx="6380445" cy="418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9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244FCB8F-43AA-4C6A-9BFE-491F3CB7A0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3751" y="354842"/>
            <a:ext cx="9213449" cy="929948"/>
          </a:xfrm>
        </p:spPr>
        <p:txBody>
          <a:bodyPr>
            <a:normAutofit fontScale="92500"/>
          </a:bodyPr>
          <a:lstStyle/>
          <a:p>
            <a:r>
              <a:rPr lang="uk-UA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СИТУАЦІЯ ЩОДО ЗАХВОРЮВАНОСТІ НА ТУБЕРКУЛЬОЗ                                                                                                                                                             СЕРЕД ДИТЯЧОГО НАСЕЛЕННЯ</a:t>
            </a:r>
            <a:endParaRPr lang="ru-UA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63ABB-A242-4B79-A64C-4C1665375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2"/>
          <a:stretch/>
        </p:blipFill>
        <p:spPr>
          <a:xfrm>
            <a:off x="314686" y="1737360"/>
            <a:ext cx="6581873" cy="4676631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E656ECC-E33E-41B2-8CB8-FCDCB3AD2784}"/>
              </a:ext>
            </a:extLst>
          </p:cNvPr>
          <p:cNvSpPr/>
          <p:nvPr/>
        </p:nvSpPr>
        <p:spPr>
          <a:xfrm>
            <a:off x="7280475" y="1315054"/>
            <a:ext cx="42737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 захворюваності на ТБ серед дітей склав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10,4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100 тисяч населення </a:t>
            </a:r>
          </a:p>
          <a:p>
            <a:pPr algn="just"/>
            <a:endParaRPr lang="uk-UA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Абсолютна кількість випадків ТБ у дітей віком 0-14 років зросла з 450 до 639 випадків у порівнянні до кількості у минулому році</a:t>
            </a:r>
          </a:p>
          <a:p>
            <a:pPr algn="just"/>
            <a:endParaRPr lang="ru-UA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 частки випадків ТБ у дітей віком 0-14 років серед загальної кількості випадків ТБ з 2,4% у 2022 році до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3,2%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2023 році </a:t>
            </a:r>
          </a:p>
          <a:p>
            <a:pPr algn="just"/>
            <a:endParaRPr lang="uk-UA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Зростання захворюваності на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40,5%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порівняно з аналогічним періодом минулого року</a:t>
            </a:r>
          </a:p>
          <a:p>
            <a:pPr algn="just"/>
            <a:endParaRPr lang="uk-UA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 вдвічі </a:t>
            </a:r>
            <a:r>
              <a:rPr lang="uk-UA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недовиявляється</a:t>
            </a:r>
            <a:r>
              <a:rPr lang="uk-UA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ТБ за оцінками ВООЗ</a:t>
            </a:r>
            <a:endParaRPr lang="ru-UA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UA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UA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B675B-9215-41D4-B401-8376FCE470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09535" r="60558" b="-71628"/>
          <a:stretch/>
        </p:blipFill>
        <p:spPr>
          <a:xfrm flipV="1">
            <a:off x="2765338" y="1119033"/>
            <a:ext cx="1530849" cy="39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5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9154FE-74A4-4AB1-BB60-BA6A4EC7C471}"/>
              </a:ext>
            </a:extLst>
          </p:cNvPr>
          <p:cNvPicPr/>
          <p:nvPr/>
        </p:nvPicPr>
        <p:blipFill rotWithShape="1">
          <a:blip r:embed="rId2"/>
          <a:srcRect t="7665"/>
          <a:stretch/>
        </p:blipFill>
        <p:spPr>
          <a:xfrm>
            <a:off x="2242584" y="1340841"/>
            <a:ext cx="7706832" cy="4898963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89C5839F-0677-4C81-B210-CE37B5E63DDF}"/>
              </a:ext>
            </a:extLst>
          </p:cNvPr>
          <p:cNvSpPr txBox="1">
            <a:spLocks/>
          </p:cNvSpPr>
          <p:nvPr/>
        </p:nvSpPr>
        <p:spPr>
          <a:xfrm>
            <a:off x="2841460" y="502376"/>
            <a:ext cx="9194595" cy="85144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ОХОПЛЕННЯ ЩЕПЛЕННЯМ ПРОТИ ТУБЕРКУЛЬОЗУ (БЦЖ)</a:t>
            </a:r>
          </a:p>
          <a:p>
            <a:br>
              <a:rPr lang="ru-RU" sz="2000" dirty="0"/>
            </a:br>
            <a:endParaRPr lang="uk-UA" sz="2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BBC814-487C-4397-AE9B-AB5A499548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1" y="417316"/>
            <a:ext cx="2199611" cy="752265"/>
          </a:xfrm>
          <a:prstGeom prst="rect">
            <a:avLst/>
          </a:prstGeom>
        </p:spPr>
      </p:pic>
      <p:sp>
        <p:nvSpPr>
          <p:cNvPr id="6" name="Google Shape;294;p28">
            <a:extLst>
              <a:ext uri="{FF2B5EF4-FFF2-40B4-BE49-F238E27FC236}">
                <a16:creationId xmlns:a16="http://schemas.microsoft.com/office/drawing/2014/main" id="{67BF4278-A160-4D67-A12A-E5AC864BBFFF}"/>
              </a:ext>
            </a:extLst>
          </p:cNvPr>
          <p:cNvSpPr/>
          <p:nvPr/>
        </p:nvSpPr>
        <p:spPr>
          <a:xfrm>
            <a:off x="2922181" y="1086867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71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F65FE1FF-A0A6-2ABD-BF37-832006A5DA7C}"/>
              </a:ext>
            </a:extLst>
          </p:cNvPr>
          <p:cNvSpPr txBox="1">
            <a:spLocks/>
          </p:cNvSpPr>
          <p:nvPr/>
        </p:nvSpPr>
        <p:spPr>
          <a:xfrm>
            <a:off x="2362996" y="417316"/>
            <a:ext cx="8712968" cy="85144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 ПІДВИЩЕНОГО РИЗИКУ РОЗВИТКУ ТБ</a:t>
            </a:r>
          </a:p>
          <a:p>
            <a:br>
              <a:rPr lang="ru-RU" sz="2000" dirty="0"/>
            </a:br>
            <a:endParaRPr lang="uk-UA" sz="2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94;p28">
            <a:extLst>
              <a:ext uri="{FF2B5EF4-FFF2-40B4-BE49-F238E27FC236}">
                <a16:creationId xmlns:a16="http://schemas.microsoft.com/office/drawing/2014/main" id="{947A4A00-601B-4944-9E07-621FAF109BE0}"/>
              </a:ext>
            </a:extLst>
          </p:cNvPr>
          <p:cNvSpPr/>
          <p:nvPr/>
        </p:nvSpPr>
        <p:spPr>
          <a:xfrm>
            <a:off x="2504263" y="941931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6EB890-5B41-B37D-F9F8-DA1306B39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1" y="373397"/>
            <a:ext cx="1850137" cy="651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DE5134-8CBC-4D69-8D5A-BAE2200048D0}"/>
              </a:ext>
            </a:extLst>
          </p:cNvPr>
          <p:cNvSpPr txBox="1"/>
          <p:nvPr/>
        </p:nvSpPr>
        <p:spPr>
          <a:xfrm>
            <a:off x="524708" y="1223523"/>
            <a:ext cx="7630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діти і дорослі, які живуть з ВІЛ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контактні діти і дорослі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особи,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працюють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або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працювали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минулому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виробничих</a:t>
            </a:r>
            <a:b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умовах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впливом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діоксиду</a:t>
            </a:r>
            <a:r>
              <a:rPr lang="ru-RU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кремнію</a:t>
            </a:r>
            <a:endParaRPr lang="uk-UA" sz="1400" dirty="0">
              <a:solidFill>
                <a:srgbClr val="0049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особи, які перебувають в місцях позбавлення волі, або тільки звільнились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медичні працівники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з вперше виявленими фіброзними змінами  легень, які не отримували лікування від ТБ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з захворюваннями, що призводять до ослаблення імунітету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особи, які зловживають алкоголем чи вживають наркотики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мігранти, в тому числі ВПО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військовослужбовці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особи, які перебувають за межею бідності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без визначеного місця проживання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особи, які раніше лікувались від ТБ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з хронічними респіраторними захворюваннями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із захворюванням на пневмонію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курці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із дефіцитом харчування або особи з індексом маси тіла ≤ 18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із </a:t>
            </a:r>
            <a:r>
              <a:rPr lang="uk-UA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гастректомією</a:t>
            </a: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або шлунково-кишковим шунтуванням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із хронічною нирковою недостатністю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 старші 60 років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породілі</a:t>
            </a: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особи, які перебувають у ЗОЗ </a:t>
            </a:r>
            <a:r>
              <a:rPr lang="uk-UA" sz="1400" dirty="0" err="1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</a:t>
            </a: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-неврологічного профілю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400" dirty="0">
                <a:solidFill>
                  <a:srgbClr val="0049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особи, які живуть у притулках</a:t>
            </a:r>
          </a:p>
        </p:txBody>
      </p:sp>
      <p:sp>
        <p:nvSpPr>
          <p:cNvPr id="8" name="Права фігурна дужка 7">
            <a:extLst>
              <a:ext uri="{FF2B5EF4-FFF2-40B4-BE49-F238E27FC236}">
                <a16:creationId xmlns:a16="http://schemas.microsoft.com/office/drawing/2014/main" id="{577264FE-340E-413E-A699-14D3D7A9D133}"/>
              </a:ext>
            </a:extLst>
          </p:cNvPr>
          <p:cNvSpPr/>
          <p:nvPr/>
        </p:nvSpPr>
        <p:spPr>
          <a:xfrm>
            <a:off x="7852144" y="1321057"/>
            <a:ext cx="557153" cy="532859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420204-9E90-4C87-8780-A569DBE86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14" y="192781"/>
            <a:ext cx="1282267" cy="1419225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AFFE6641-5162-48CA-AD15-240E6DDDA050}"/>
              </a:ext>
            </a:extLst>
          </p:cNvPr>
          <p:cNvSpPr/>
          <p:nvPr/>
        </p:nvSpPr>
        <p:spPr>
          <a:xfrm>
            <a:off x="8329553" y="2584299"/>
            <a:ext cx="43722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2000" b="1" dirty="0">
                <a:solidFill>
                  <a:srgbClr val="ED7D31"/>
                </a:solidFill>
                <a:latin typeface="+mn-lt"/>
              </a:rPr>
              <a:t>СИСТЕМАТИЧНИЙ СКРИНІНГ НА ТБ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1800" b="1" dirty="0" err="1">
                <a:solidFill>
                  <a:srgbClr val="004990"/>
                </a:solidFill>
                <a:latin typeface="+mn-lt"/>
              </a:rPr>
              <a:t>Скринінгове</a:t>
            </a:r>
            <a:r>
              <a:rPr lang="uk-UA" sz="1800" b="1" dirty="0">
                <a:solidFill>
                  <a:srgbClr val="004990"/>
                </a:solidFill>
                <a:latin typeface="+mn-lt"/>
              </a:rPr>
              <a:t> анкетування 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при</a:t>
            </a:r>
            <a:r>
              <a:rPr lang="uk-UA" sz="1600" b="1" dirty="0">
                <a:solidFill>
                  <a:schemeClr val="accent2"/>
                </a:solidFill>
                <a:latin typeface="+mn-lt"/>
              </a:rPr>
              <a:t> кожному візиті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800" b="1" dirty="0" err="1">
                <a:solidFill>
                  <a:srgbClr val="004990"/>
                </a:solidFill>
                <a:latin typeface="+mn-lt"/>
              </a:rPr>
              <a:t>Радіологічне</a:t>
            </a:r>
            <a:r>
              <a:rPr lang="ru-RU" sz="1800" b="1" dirty="0">
                <a:solidFill>
                  <a:srgbClr val="004990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rgbClr val="004990"/>
                </a:solidFill>
                <a:latin typeface="+mn-lt"/>
              </a:rPr>
              <a:t>дослідження</a:t>
            </a:r>
            <a:r>
              <a:rPr lang="ru-RU" sz="1800" b="1" dirty="0">
                <a:solidFill>
                  <a:srgbClr val="004990"/>
                </a:solidFill>
                <a:latin typeface="+mn-lt"/>
              </a:rPr>
              <a:t> ОГК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1 раз/рік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rgbClr val="004990"/>
                </a:solidFill>
                <a:latin typeface="+mn-lt"/>
              </a:rPr>
              <a:t>Xpert</a:t>
            </a:r>
            <a:r>
              <a:rPr lang="en-US" sz="1800" b="1" dirty="0">
                <a:solidFill>
                  <a:srgbClr val="004990"/>
                </a:solidFill>
                <a:latin typeface="+mn-lt"/>
              </a:rPr>
              <a:t> MBT/Rif®(Ultra)</a:t>
            </a:r>
            <a:endParaRPr lang="ru-RU" sz="1800" b="1" dirty="0">
              <a:solidFill>
                <a:srgbClr val="004990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chemeClr val="accent2"/>
                </a:solidFill>
                <a:latin typeface="+mn-lt"/>
                <a:cs typeface="Calibri" panose="020F0502020204030204" pitchFamily="34" charset="0"/>
              </a:rPr>
              <a:t>за показами</a:t>
            </a:r>
          </a:p>
        </p:txBody>
      </p:sp>
    </p:spTree>
    <p:extLst>
      <p:ext uri="{BB962C8B-B14F-4D97-AF65-F5344CB8AC3E}">
        <p14:creationId xmlns:p14="http://schemas.microsoft.com/office/powerpoint/2010/main" val="299673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A8A9CF-1C9A-4FAC-8A97-67A3D2C4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841" y="0"/>
            <a:ext cx="515215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6B9FAD-16CD-4455-865C-BF270A78CC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9" y="237999"/>
            <a:ext cx="1976411" cy="67593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86A5150-D27C-480B-9DAC-DE28C83D8A17}"/>
              </a:ext>
            </a:extLst>
          </p:cNvPr>
          <p:cNvSpPr/>
          <p:nvPr/>
        </p:nvSpPr>
        <p:spPr>
          <a:xfrm>
            <a:off x="514579" y="1192252"/>
            <a:ext cx="65252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СИМПТОМИ ТУБЕРКУЛЬОЗУ:</a:t>
            </a:r>
          </a:p>
          <a:p>
            <a:endParaRPr lang="ru-UA" dirty="0"/>
          </a:p>
        </p:txBody>
      </p:sp>
      <p:sp>
        <p:nvSpPr>
          <p:cNvPr id="5" name="Google Shape;294;p28">
            <a:extLst>
              <a:ext uri="{FF2B5EF4-FFF2-40B4-BE49-F238E27FC236}">
                <a16:creationId xmlns:a16="http://schemas.microsoft.com/office/drawing/2014/main" id="{8F6049B1-82A0-430D-8797-ACB9EA19148E}"/>
              </a:ext>
            </a:extLst>
          </p:cNvPr>
          <p:cNvSpPr/>
          <p:nvPr/>
        </p:nvSpPr>
        <p:spPr>
          <a:xfrm>
            <a:off x="668078" y="1735454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E80BA76-E4C4-47DE-AD40-62EF82F3F7D0}"/>
              </a:ext>
            </a:extLst>
          </p:cNvPr>
          <p:cNvSpPr/>
          <p:nvPr/>
        </p:nvSpPr>
        <p:spPr>
          <a:xfrm>
            <a:off x="668078" y="2361370"/>
            <a:ext cx="6096000" cy="367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кашель понад 2 тижні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підвищена температура тіла понад 7 днів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утруднене дихання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біль у грудях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поганий апетит, постійна слабкість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безпричинна втрата ваги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підвищена пітливість, особливо вночі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Google Sans"/>
              </a:rPr>
              <a:t>кровохаркання (наявність крові у мокротинні, що виділяється при кашлі)</a:t>
            </a:r>
          </a:p>
          <a:p>
            <a:br>
              <a:rPr lang="uk-UA" dirty="0">
                <a:solidFill>
                  <a:srgbClr val="202124"/>
                </a:solidFill>
                <a:latin typeface="arial" panose="020B0604020202020204" pitchFamily="34" charset="0"/>
              </a:rPr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1336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>
            <a:extLst>
              <a:ext uri="{FF2B5EF4-FFF2-40B4-BE49-F238E27FC236}">
                <a16:creationId xmlns:a16="http://schemas.microsoft.com/office/drawing/2014/main" id="{F65FE1FF-A0A6-2ABD-BF37-832006A5DA7C}"/>
              </a:ext>
            </a:extLst>
          </p:cNvPr>
          <p:cNvSpPr txBox="1">
            <a:spLocks/>
          </p:cNvSpPr>
          <p:nvPr/>
        </p:nvSpPr>
        <p:spPr>
          <a:xfrm>
            <a:off x="2242104" y="319084"/>
            <a:ext cx="7444646" cy="85144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КОГО ДІАГНОСТУЄМО ТА ЛІКУЄМО ТБ -ІНФЕКЦІЮ?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ru-RU" sz="2400" dirty="0"/>
            </a:br>
            <a:br>
              <a:rPr lang="ru-RU" sz="2000" dirty="0"/>
            </a:br>
            <a:endParaRPr lang="uk-UA" sz="2000" b="1" dirty="0">
              <a:solidFill>
                <a:srgbClr val="00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94;p28">
            <a:extLst>
              <a:ext uri="{FF2B5EF4-FFF2-40B4-BE49-F238E27FC236}">
                <a16:creationId xmlns:a16="http://schemas.microsoft.com/office/drawing/2014/main" id="{947A4A00-601B-4944-9E07-621FAF109BE0}"/>
              </a:ext>
            </a:extLst>
          </p:cNvPr>
          <p:cNvSpPr/>
          <p:nvPr/>
        </p:nvSpPr>
        <p:spPr>
          <a:xfrm>
            <a:off x="2351584" y="1268760"/>
            <a:ext cx="1844122" cy="82714"/>
          </a:xfrm>
          <a:custGeom>
            <a:avLst/>
            <a:gdLst/>
            <a:ahLst/>
            <a:cxnLst/>
            <a:rect l="l" t="t" r="r" b="b"/>
            <a:pathLst>
              <a:path w="1969134" h="94615" extrusionOk="0">
                <a:moveTo>
                  <a:pt x="0" y="94237"/>
                </a:moveTo>
                <a:lnTo>
                  <a:pt x="1968526" y="94237"/>
                </a:lnTo>
                <a:lnTo>
                  <a:pt x="1968526" y="0"/>
                </a:lnTo>
                <a:lnTo>
                  <a:pt x="0" y="0"/>
                </a:lnTo>
                <a:lnTo>
                  <a:pt x="0" y="94237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6EB890-5B41-B37D-F9F8-DA1306B39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5848"/>
            <a:ext cx="1850137" cy="651248"/>
          </a:xfrm>
          <a:prstGeom prst="rect">
            <a:avLst/>
          </a:prstGeom>
        </p:spPr>
      </p:pic>
      <p:sp>
        <p:nvSpPr>
          <p:cNvPr id="8" name="Права фігурна дужка 7">
            <a:extLst>
              <a:ext uri="{FF2B5EF4-FFF2-40B4-BE49-F238E27FC236}">
                <a16:creationId xmlns:a16="http://schemas.microsoft.com/office/drawing/2014/main" id="{577264FE-340E-413E-A699-14D3D7A9D133}"/>
              </a:ext>
            </a:extLst>
          </p:cNvPr>
          <p:cNvSpPr/>
          <p:nvPr/>
        </p:nvSpPr>
        <p:spPr>
          <a:xfrm>
            <a:off x="6600056" y="2276165"/>
            <a:ext cx="792088" cy="2665003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1418988-0D50-4857-B1E0-3BF676AC7ABE}"/>
              </a:ext>
            </a:extLst>
          </p:cNvPr>
          <p:cNvSpPr/>
          <p:nvPr/>
        </p:nvSpPr>
        <p:spPr>
          <a:xfrm>
            <a:off x="733857" y="2204864"/>
            <a:ext cx="61347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004990"/>
                </a:solidFill>
                <a:latin typeface="+mn-lt"/>
                <a:cs typeface="Calibri" panose="020F0502020204030204" pitchFamily="34" charset="0"/>
              </a:rPr>
              <a:t>контакти індексного випадку з </a:t>
            </a:r>
            <a:r>
              <a:rPr lang="uk-UA" sz="1800" dirty="0" err="1">
                <a:solidFill>
                  <a:srgbClr val="004990"/>
                </a:solidFill>
                <a:latin typeface="+mn-lt"/>
                <a:cs typeface="Calibri" panose="020F0502020204030204" pitchFamily="34" charset="0"/>
              </a:rPr>
              <a:t>бактеріовиділенням</a:t>
            </a:r>
            <a:endParaRPr lang="uk-UA" sz="1800" dirty="0">
              <a:solidFill>
                <a:srgbClr val="004990"/>
              </a:solidFill>
              <a:latin typeface="+mn-lt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1800" dirty="0">
              <a:solidFill>
                <a:srgbClr val="00499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004990"/>
                </a:solidFill>
                <a:latin typeface="+mn-lt"/>
                <a:cs typeface="Calibri" panose="020F0502020204030204" pitchFamily="34" charset="0"/>
              </a:rPr>
              <a:t>люди, які живуть з ВІЛ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1800" dirty="0">
              <a:solidFill>
                <a:srgbClr val="00499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004990"/>
                </a:solidFill>
                <a:latin typeface="+mn-lt"/>
                <a:cs typeface="Calibri" panose="020F0502020204030204" pitchFamily="34" charset="0"/>
              </a:rPr>
              <a:t>особи, яким планується призначити лікування інгібіторами ФНП-</a:t>
            </a:r>
            <a:r>
              <a:rPr lang="en-US" sz="1800" dirty="0">
                <a:solidFill>
                  <a:srgbClr val="004990"/>
                </a:solidFill>
                <a:latin typeface="+mn-lt"/>
                <a:cs typeface="Calibri" panose="020F0502020204030204" pitchFamily="34" charset="0"/>
              </a:rPr>
              <a:t>ɑ, </a:t>
            </a:r>
            <a:r>
              <a:rPr lang="uk-UA" sz="1800" dirty="0">
                <a:solidFill>
                  <a:srgbClr val="004990"/>
                </a:solidFill>
                <a:latin typeface="+mn-lt"/>
                <a:cs typeface="Calibri" panose="020F0502020204030204" pitchFamily="34" charset="0"/>
              </a:rPr>
              <a:t>діаліз, трансплантація органів або кісткового мозку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uk-UA" sz="1800" dirty="0">
              <a:solidFill>
                <a:srgbClr val="00499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1800" dirty="0">
                <a:solidFill>
                  <a:srgbClr val="004990"/>
                </a:solidFill>
                <a:latin typeface="+mn-lt"/>
                <a:cs typeface="Calibri" panose="020F0502020204030204" pitchFamily="34" charset="0"/>
              </a:rPr>
              <a:t>пацієнти із силікозом</a:t>
            </a:r>
          </a:p>
          <a:p>
            <a:pPr algn="l"/>
            <a:br>
              <a:rPr lang="uk-UA" dirty="0"/>
            </a:b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C3887C8-BAAF-4C5E-A046-0B843B7DC588}"/>
              </a:ext>
            </a:extLst>
          </p:cNvPr>
          <p:cNvSpPr/>
          <p:nvPr/>
        </p:nvSpPr>
        <p:spPr>
          <a:xfrm>
            <a:off x="7532422" y="2996952"/>
            <a:ext cx="3607275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accent2"/>
                </a:solidFill>
                <a:latin typeface="+mn-lt"/>
              </a:rPr>
              <a:t>ВИКЛЮЧЕННЯ АКТИВНОГО ТБ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ru-RU" sz="2000" dirty="0">
                <a:latin typeface="+mn-lt"/>
              </a:rPr>
            </a:br>
            <a:r>
              <a:rPr lang="ru-RU" sz="2000" b="1" dirty="0">
                <a:solidFill>
                  <a:schemeClr val="accent2"/>
                </a:solidFill>
                <a:latin typeface="+mn-lt"/>
              </a:rPr>
              <a:t>ДІАГНОСТИКА ТБ-ІНФЕКЦІЇ (ЛТБІ) 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004188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4188"/>
                </a:solidFill>
                <a:latin typeface="+mn-lt"/>
              </a:rPr>
              <a:t>(</a:t>
            </a:r>
            <a:r>
              <a:rPr lang="ru-RU" sz="1800" dirty="0" err="1">
                <a:solidFill>
                  <a:srgbClr val="004188"/>
                </a:solidFill>
                <a:latin typeface="+mn-lt"/>
              </a:rPr>
              <a:t>шкірні</a:t>
            </a:r>
            <a:r>
              <a:rPr lang="ru-RU" sz="1800" dirty="0">
                <a:solidFill>
                  <a:srgbClr val="004188"/>
                </a:solidFill>
                <a:latin typeface="+mn-lt"/>
              </a:rPr>
              <a:t> тести, ТВГІ)</a:t>
            </a:r>
            <a:endParaRPr lang="ru-RU" sz="1800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19E88E-20C2-4C4B-8D8B-5E2E7546F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32556" y="4508205"/>
            <a:ext cx="1282266" cy="21847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67074C-6C01-4ABC-8108-6A9661E28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564" y="288647"/>
            <a:ext cx="1282267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2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8905</TotalTime>
  <Words>1305</Words>
  <Application>Microsoft Office PowerPoint</Application>
  <PresentationFormat>Широкий екран</PresentationFormat>
  <Paragraphs>149</Paragraphs>
  <Slides>17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Google Sans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ДЕСТИГМАТИЗУЮЧА ТЕРМІНОЛОГІЯ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o.moroz</dc:creator>
  <cp:lastModifiedBy>Пользователь Windows</cp:lastModifiedBy>
  <cp:revision>138</cp:revision>
  <dcterms:created xsi:type="dcterms:W3CDTF">2023-04-26T14:11:21Z</dcterms:created>
  <dcterms:modified xsi:type="dcterms:W3CDTF">2024-03-04T09:54:02Z</dcterms:modified>
</cp:coreProperties>
</file>